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303" r:id="rId2"/>
    <p:sldId id="293" r:id="rId3"/>
    <p:sldId id="265" r:id="rId4"/>
    <p:sldId id="292" r:id="rId5"/>
    <p:sldId id="274" r:id="rId6"/>
    <p:sldId id="291" r:id="rId7"/>
    <p:sldId id="276" r:id="rId8"/>
    <p:sldId id="280" r:id="rId9"/>
    <p:sldId id="290" r:id="rId10"/>
    <p:sldId id="277" r:id="rId11"/>
    <p:sldId id="286" r:id="rId12"/>
    <p:sldId id="260" r:id="rId1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486C"/>
    <a:srgbClr val="336699"/>
    <a:srgbClr val="9078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3310" autoAdjust="0"/>
    <p:restoredTop sz="85988"/>
  </p:normalViewPr>
  <p:slideViewPr>
    <p:cSldViewPr>
      <p:cViewPr varScale="1">
        <p:scale>
          <a:sx n="96" d="100"/>
          <a:sy n="96" d="100"/>
        </p:scale>
        <p:origin x="1064" y="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6A7844-2BA8-4B52-B29F-01BE03488707}" type="datetimeFigureOut">
              <a:rPr lang="en-US" smtClean="0"/>
              <a:t>2/11/25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8D81C3-C527-485F-BC23-22A13BE38C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0930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FF317F-49C1-9B45-A014-57754B68ECF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2203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D81C3-C527-485F-BC23-22A13BE38CB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8259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D81C3-C527-485F-BC23-22A13BE38CB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8259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679407" y="4532293"/>
            <a:ext cx="54521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kern="1200" dirty="0">
                <a:solidFill>
                  <a:schemeClr val="tx1"/>
                </a:solidFill>
                <a:effectLst/>
                <a:latin typeface="Tahoma" charset="0"/>
                <a:ea typeface="+mn-ea"/>
                <a:cs typeface="+mn-cs"/>
              </a:rPr>
              <a:t>Managing service encounters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2819400" y="3802559"/>
            <a:ext cx="295465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kern="1200" dirty="0">
                <a:solidFill>
                  <a:schemeClr val="tx1"/>
                </a:solidFill>
                <a:effectLst/>
                <a:latin typeface="Tahoma" charset="0"/>
                <a:ea typeface="+mn-ea"/>
                <a:cs typeface="+mn-cs"/>
              </a:rPr>
              <a:t>Chapter</a:t>
            </a:r>
            <a:r>
              <a:rPr lang="en-US" sz="4400" b="1" kern="1200" baseline="0" dirty="0">
                <a:solidFill>
                  <a:schemeClr val="tx1"/>
                </a:solidFill>
                <a:effectLst/>
                <a:latin typeface="Tahoma" charset="0"/>
                <a:ea typeface="+mn-ea"/>
                <a:cs typeface="+mn-cs"/>
              </a:rPr>
              <a:t> 5</a:t>
            </a:r>
            <a:endParaRPr lang="en-US" sz="44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240"/>
            <a:ext cx="9144000" cy="3535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 descr="C:\Users\Karen\AppData\Local\Microsoft\Windows\Temporary Internet Files\Content.IE5\1AM1THAR\GP%20LOGO1.jp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989732"/>
            <a:ext cx="844550" cy="813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 userDrawn="1"/>
        </p:nvSpPr>
        <p:spPr>
          <a:xfrm>
            <a:off x="3688080" y="6414078"/>
            <a:ext cx="53321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© Hudson &amp; Hudson. </a:t>
            </a:r>
            <a:r>
              <a:rPr lang="en-US" sz="1400" i="1" dirty="0"/>
              <a:t>Customer Service for Hospitality &amp; Tourism</a:t>
            </a:r>
          </a:p>
        </p:txBody>
      </p:sp>
    </p:spTree>
  </p:cSld>
  <p:clrMapOvr>
    <a:masterClrMapping/>
  </p:clrMapOvr>
  <p:transition spd="med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875935-DA8A-47B4-996C-05C2B93FC1B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913443"/>
      </p:ext>
    </p:extLst>
  </p:cSld>
  <p:clrMapOvr>
    <a:masterClrMapping/>
  </p:clrMapOvr>
  <p:transition spd="med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886450" y="0"/>
            <a:ext cx="1733550" cy="6553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0"/>
            <a:ext cx="5048250" cy="6553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455935-CD17-4E93-90C7-BAE37611463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821479"/>
      </p:ext>
    </p:extLst>
  </p:cSld>
  <p:clrMapOvr>
    <a:masterClrMapping/>
  </p:clrMapOvr>
  <p:transition spd="med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auto">
          <a:xfrm>
            <a:off x="838200" y="0"/>
            <a:ext cx="8305800" cy="6858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519284-E648-4D87-9771-7975855ECF8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297372"/>
      </p:ext>
    </p:extLst>
  </p:cSld>
  <p:clrMapOvr>
    <a:masterClrMapping/>
  </p:clrMapOvr>
  <p:transition spd="med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38" y="0"/>
            <a:ext cx="8315325" cy="687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90E123-BE1A-41CA-A96C-0B3205B3252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054722"/>
      </p:ext>
    </p:extLst>
  </p:cSld>
  <p:clrMapOvr>
    <a:masterClrMapping/>
  </p:clrMapOvr>
  <p:transition spd="med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-3175"/>
            <a:ext cx="8315325" cy="687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609600"/>
            <a:ext cx="3390900" cy="5943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29100" y="609600"/>
            <a:ext cx="3390900" cy="5943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FFC989-C9F5-4D51-A9C3-AE5F20336AC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838000"/>
      </p:ext>
    </p:extLst>
  </p:cSld>
  <p:clrMapOvr>
    <a:masterClrMapping/>
  </p:clrMapOvr>
  <p:transition spd="med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576" y="0"/>
            <a:ext cx="8315325" cy="687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013306-FE83-4F60-8498-80E898BED37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455339"/>
      </p:ext>
    </p:extLst>
  </p:cSld>
  <p:clrMapOvr>
    <a:masterClrMapping/>
  </p:clrMapOvr>
  <p:transition spd="med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51F829-5758-4137-9F91-95FEA906C75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514946"/>
      </p:ext>
    </p:extLst>
  </p:cSld>
  <p:clrMapOvr>
    <a:masterClrMapping/>
  </p:clrMapOvr>
  <p:transition spd="med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5CD207-EE75-4420-B4EE-E9AC0E49FE2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972521"/>
      </p:ext>
    </p:extLst>
  </p:cSld>
  <p:clrMapOvr>
    <a:masterClrMapping/>
  </p:clrMapOvr>
  <p:transition spd="med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518BFE-18C8-4C22-88C0-C4BEF9406BB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073128"/>
      </p:ext>
    </p:extLst>
  </p:cSld>
  <p:clrMapOvr>
    <a:masterClrMapping/>
  </p:clrMapOvr>
  <p:transition spd="med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2C20FA-CEFA-4342-88C2-C4AC5758C68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676191"/>
      </p:ext>
    </p:extLst>
  </p:cSld>
  <p:clrMapOvr>
    <a:masterClrMapping/>
  </p:clrMapOvr>
  <p:transition spd="med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0"/>
            <a:ext cx="6858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609600"/>
            <a:ext cx="6934200" cy="594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661150"/>
            <a:ext cx="2133600" cy="19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 b="1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689725"/>
            <a:ext cx="2895600" cy="16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 b="1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689725"/>
            <a:ext cx="21336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b="1">
                <a:latin typeface="Arial" charset="0"/>
              </a:defRPr>
            </a:lvl1pPr>
          </a:lstStyle>
          <a:p>
            <a:fld id="{F5AF11E3-5AEA-439E-88D2-08E5A4FC1BE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fade thruBlk="1"/>
  </p:transition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ahoma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ahoma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ahoma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ahoma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ahoma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ahoma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ahoma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ahoma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 b="1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b="1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b="1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b="1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b="1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b="1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923A2F-158C-E2DC-7EED-AD58D5FF7D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0"/>
            <a:ext cx="8229600" cy="2362200"/>
          </a:xfrm>
        </p:spPr>
        <p:txBody>
          <a:bodyPr/>
          <a:lstStyle/>
          <a:p>
            <a:pPr algn="ctr"/>
            <a:r>
              <a:rPr lang="en-US" sz="3600" dirty="0"/>
              <a:t>Chapter 5</a:t>
            </a:r>
            <a:br>
              <a:rPr lang="en-US" sz="3600" dirty="0"/>
            </a:br>
            <a:r>
              <a:rPr lang="en-GB" sz="3600" b="1" dirty="0">
                <a:effectLst/>
              </a:rPr>
              <a:t>Managing service encounters</a:t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3" descr="A robot holding a tray&#10;&#10;Description automatically generated">
            <a:extLst>
              <a:ext uri="{FF2B5EF4-FFF2-40B4-BE49-F238E27FC236}">
                <a16:creationId xmlns:a16="http://schemas.microsoft.com/office/drawing/2014/main" id="{B42E795F-FD99-665C-5397-82057FE300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7161" y="1600200"/>
            <a:ext cx="4849678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983041"/>
      </p:ext>
    </p:extLst>
  </p:cSld>
  <p:clrMapOvr>
    <a:masterClrMapping/>
  </p:clrMapOvr>
  <p:transition spd="med"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798" y="148556"/>
            <a:ext cx="8278201" cy="609600"/>
          </a:xfrm>
        </p:spPr>
        <p:txBody>
          <a:bodyPr/>
          <a:lstStyle/>
          <a:p>
            <a:pPr algn="ctr"/>
            <a:r>
              <a:rPr lang="en-US" sz="2800" dirty="0"/>
              <a:t>C2C Interaction Studies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960" y="819116"/>
            <a:ext cx="7248478" cy="5761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1066800" y="6581001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b="1" dirty="0"/>
              <a:t>Table 5.2</a:t>
            </a:r>
          </a:p>
        </p:txBody>
      </p:sp>
    </p:spTree>
    <p:extLst>
      <p:ext uri="{BB962C8B-B14F-4D97-AF65-F5344CB8AC3E}">
        <p14:creationId xmlns:p14="http://schemas.microsoft.com/office/powerpoint/2010/main" val="4222736640"/>
      </p:ext>
    </p:extLst>
  </p:cSld>
  <p:clrMapOvr>
    <a:masterClrMapping/>
  </p:clrMapOvr>
  <p:transition spd="med"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81000"/>
            <a:ext cx="8305800" cy="609600"/>
          </a:xfrm>
        </p:spPr>
        <p:txBody>
          <a:bodyPr/>
          <a:lstStyle/>
          <a:p>
            <a:pPr algn="ctr"/>
            <a:r>
              <a:rPr lang="en-US" dirty="0"/>
              <a:t>Strategies for enhancing </a:t>
            </a:r>
            <a:br>
              <a:rPr lang="en-US" dirty="0"/>
            </a:br>
            <a:r>
              <a:rPr lang="en-US" dirty="0"/>
              <a:t>customer participation </a:t>
            </a:r>
          </a:p>
        </p:txBody>
      </p:sp>
      <p:sp>
        <p:nvSpPr>
          <p:cNvPr id="3" name="Rectangle 2"/>
          <p:cNvSpPr/>
          <p:nvPr/>
        </p:nvSpPr>
        <p:spPr>
          <a:xfrm>
            <a:off x="990600" y="6342817"/>
            <a:ext cx="65532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/>
              <a:t>Figure 5.1. </a:t>
            </a:r>
            <a:r>
              <a:rPr lang="en-US" sz="1400" dirty="0"/>
              <a:t>(based on </a:t>
            </a:r>
            <a:r>
              <a:rPr lang="en-US" sz="1400" dirty="0" err="1"/>
              <a:t>Zeithaml</a:t>
            </a:r>
            <a:r>
              <a:rPr lang="en-US" sz="1400" dirty="0"/>
              <a:t> et al., 2007)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635" y="1676400"/>
            <a:ext cx="8053165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067277"/>
      </p:ext>
    </p:extLst>
  </p:cSld>
  <p:clrMapOvr>
    <a:masterClrMapping/>
  </p:clrMapOvr>
  <p:transition spd="med"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066799"/>
            <a:ext cx="8382000" cy="245785"/>
          </a:xfrm>
        </p:spPr>
        <p:txBody>
          <a:bodyPr/>
          <a:lstStyle/>
          <a:p>
            <a:pPr algn="ctr"/>
            <a:r>
              <a:rPr lang="en-US" sz="3600" dirty="0"/>
              <a:t>Case Study: Hotels getting social to compete with the sharing economy</a:t>
            </a:r>
            <a:br>
              <a:rPr lang="en-US" sz="2800" dirty="0"/>
            </a:br>
            <a:br>
              <a:rPr lang="en-US" sz="2800" dirty="0"/>
            </a:br>
            <a:br>
              <a:rPr lang="en-US" sz="2800" dirty="0"/>
            </a:br>
            <a:endParaRPr lang="en-US" sz="2800" dirty="0"/>
          </a:p>
        </p:txBody>
      </p:sp>
      <p:sp>
        <p:nvSpPr>
          <p:cNvPr id="3" name="Rectangle 2"/>
          <p:cNvSpPr/>
          <p:nvPr/>
        </p:nvSpPr>
        <p:spPr>
          <a:xfrm>
            <a:off x="922019" y="1219200"/>
            <a:ext cx="8054340" cy="52168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0"/>
              </a:spcAft>
              <a:buFont typeface="Courier New" pitchFamily="49" charset="0"/>
              <a:buChar char="o"/>
            </a:pPr>
            <a:endParaRPr lang="en-US" dirty="0"/>
          </a:p>
          <a:p>
            <a:pPr marL="285750" indent="-285750">
              <a:spcBef>
                <a:spcPts val="600"/>
              </a:spcBef>
              <a:spcAft>
                <a:spcPts val="0"/>
              </a:spcAft>
              <a:buFont typeface="Courier New" pitchFamily="49" charset="0"/>
              <a:buChar char="o"/>
            </a:pPr>
            <a:r>
              <a:rPr lang="en-US" dirty="0">
                <a:latin typeface="+mn-lt"/>
              </a:rPr>
              <a:t>Hotels are realizing that to compete, they need to provide a more authentic, engaging, and social experience</a:t>
            </a:r>
          </a:p>
          <a:p>
            <a:pPr marL="285750" indent="-285750">
              <a:spcBef>
                <a:spcPts val="600"/>
              </a:spcBef>
              <a:spcAft>
                <a:spcPts val="0"/>
              </a:spcAft>
              <a:buFont typeface="Courier New" pitchFamily="49" charset="0"/>
              <a:buChar char="o"/>
            </a:pPr>
            <a:r>
              <a:rPr lang="en-US" dirty="0">
                <a:latin typeface="+mn-lt"/>
              </a:rPr>
              <a:t>This can be as simple as hosting a social hour for guests on arrival (</a:t>
            </a:r>
            <a:r>
              <a:rPr lang="en-US" dirty="0" err="1">
                <a:latin typeface="+mn-lt"/>
              </a:rPr>
              <a:t>eg</a:t>
            </a:r>
            <a:r>
              <a:rPr lang="en-US" dirty="0">
                <a:latin typeface="+mn-lt"/>
              </a:rPr>
              <a:t>. Sutton Place Hotel in </a:t>
            </a:r>
            <a:r>
              <a:rPr lang="en-US" dirty="0" err="1">
                <a:latin typeface="+mn-lt"/>
              </a:rPr>
              <a:t>Revelstoke</a:t>
            </a:r>
            <a:r>
              <a:rPr lang="en-US" dirty="0">
                <a:latin typeface="+mn-lt"/>
              </a:rPr>
              <a:t>, Canada)</a:t>
            </a:r>
          </a:p>
          <a:p>
            <a:pPr marL="285750" indent="-285750">
              <a:spcBef>
                <a:spcPts val="600"/>
              </a:spcBef>
              <a:spcAft>
                <a:spcPts val="0"/>
              </a:spcAft>
              <a:buFont typeface="Courier New" pitchFamily="49" charset="0"/>
              <a:buChar char="o"/>
            </a:pPr>
            <a:r>
              <a:rPr lang="en-US" dirty="0">
                <a:latin typeface="+mn-lt"/>
              </a:rPr>
              <a:t>Or completely redesigning spaces in order to encourage social interaction. (The M-Beta in Charlotte &amp; The </a:t>
            </a:r>
            <a:r>
              <a:rPr lang="en-US" dirty="0" err="1">
                <a:latin typeface="+mn-lt"/>
              </a:rPr>
              <a:t>Bivvi</a:t>
            </a:r>
            <a:r>
              <a:rPr lang="en-US" dirty="0">
                <a:latin typeface="+mn-lt"/>
              </a:rPr>
              <a:t> Hostel in Breckenridge, Colorado)</a:t>
            </a:r>
          </a:p>
          <a:p>
            <a:pPr marL="285750" indent="-285750">
              <a:spcBef>
                <a:spcPts val="600"/>
              </a:spcBef>
              <a:spcAft>
                <a:spcPts val="0"/>
              </a:spcAft>
              <a:buFont typeface="Courier New" pitchFamily="49" charset="0"/>
              <a:buChar char="o"/>
            </a:pPr>
            <a:r>
              <a:rPr lang="en-US" dirty="0">
                <a:latin typeface="+mn-lt"/>
              </a:rPr>
              <a:t>One hotel that has developed a strong culture of social interaction and emotional engagement, all wrapped in an aura of authenticity, is the Limelight Hotel in Aspen </a:t>
            </a:r>
          </a:p>
          <a:p>
            <a:pPr marL="285750" indent="-285750">
              <a:spcBef>
                <a:spcPts val="600"/>
              </a:spcBef>
              <a:spcAft>
                <a:spcPts val="0"/>
              </a:spcAft>
              <a:buFont typeface="Courier New" pitchFamily="49" charset="0"/>
              <a:buChar char="o"/>
            </a:pPr>
            <a:r>
              <a:rPr lang="en-US" dirty="0">
                <a:latin typeface="+mn-lt"/>
              </a:rPr>
              <a:t>The hotel </a:t>
            </a:r>
            <a:r>
              <a:rPr lang="en-GB" sz="1800" dirty="0">
                <a:effectLst/>
                <a:latin typeface="+mn-lt"/>
              </a:rPr>
              <a:t>is packed nearly every afternoon and evening with guests and locals all seeking a fun experience. </a:t>
            </a:r>
            <a:endParaRPr lang="en-GB" dirty="0">
              <a:latin typeface="+mn-lt"/>
            </a:endParaRPr>
          </a:p>
          <a:p>
            <a:pPr marL="285750" indent="-285750">
              <a:spcBef>
                <a:spcPts val="600"/>
              </a:spcBef>
              <a:spcAft>
                <a:spcPts val="0"/>
              </a:spcAft>
              <a:buFont typeface="Courier New" pitchFamily="49" charset="0"/>
              <a:buChar char="o"/>
            </a:pPr>
            <a:endParaRPr lang="en-US" dirty="0"/>
          </a:p>
          <a:p>
            <a:pPr marL="285750" indent="-285750">
              <a:spcBef>
                <a:spcPts val="600"/>
              </a:spcBef>
              <a:spcAft>
                <a:spcPts val="0"/>
              </a:spcAft>
              <a:buFont typeface="Courier New" pitchFamily="49" charset="0"/>
              <a:buChar char="o"/>
            </a:pPr>
            <a:endParaRPr lang="en-US" dirty="0"/>
          </a:p>
          <a:p>
            <a:pPr>
              <a:spcBef>
                <a:spcPts val="600"/>
              </a:spcBef>
              <a:spcAft>
                <a:spcPts val="0"/>
              </a:spcAft>
            </a:pPr>
            <a:endParaRPr lang="en-US" dirty="0"/>
          </a:p>
          <a:p>
            <a:pPr marL="285750" indent="-285750">
              <a:spcBef>
                <a:spcPts val="600"/>
              </a:spcBef>
              <a:spcAft>
                <a:spcPts val="0"/>
              </a:spcAft>
              <a:buFont typeface="Courier New" pitchFamily="49" charset="0"/>
              <a:buChar char="o"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9592" y="5105400"/>
            <a:ext cx="4615434" cy="1645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247528"/>
      </p:ext>
    </p:extLst>
  </p:cSld>
  <p:clrMapOvr>
    <a:masterClrMapping/>
  </p:clrMapOvr>
  <p:transition spd="med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28600"/>
            <a:ext cx="8382000" cy="609600"/>
          </a:xfrm>
        </p:spPr>
        <p:txBody>
          <a:bodyPr/>
          <a:lstStyle/>
          <a:p>
            <a:pPr algn="ctr"/>
            <a:r>
              <a:rPr lang="en-US" dirty="0"/>
              <a:t>Topics covered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914400" y="1295400"/>
            <a:ext cx="8229600" cy="5334000"/>
          </a:xfrm>
        </p:spPr>
        <p:txBody>
          <a:bodyPr/>
          <a:lstStyle/>
          <a:p>
            <a:pPr lvl="1">
              <a:spcAft>
                <a:spcPts val="600"/>
              </a:spcAft>
              <a:buFont typeface="Courier New" pitchFamily="49" charset="0"/>
              <a:buChar char="o"/>
            </a:pPr>
            <a:r>
              <a:rPr lang="en-US" sz="2800" b="0" dirty="0"/>
              <a:t>The employee role in delivering service</a:t>
            </a:r>
          </a:p>
          <a:p>
            <a:pPr lvl="1">
              <a:spcAft>
                <a:spcPts val="600"/>
              </a:spcAft>
              <a:buFont typeface="Courier New" pitchFamily="49" charset="0"/>
              <a:buChar char="o"/>
            </a:pPr>
            <a:r>
              <a:rPr lang="en-US" sz="2800" b="0" dirty="0"/>
              <a:t>15 techniques for delivering guest service</a:t>
            </a:r>
          </a:p>
          <a:p>
            <a:pPr lvl="1">
              <a:spcAft>
                <a:spcPts val="600"/>
              </a:spcAft>
              <a:buFont typeface="Courier New" pitchFamily="49" charset="0"/>
              <a:buChar char="o"/>
            </a:pPr>
            <a:r>
              <a:rPr lang="en-CA" sz="2800" b="0" dirty="0"/>
              <a:t>Customer service training</a:t>
            </a:r>
          </a:p>
          <a:p>
            <a:pPr lvl="1">
              <a:spcAft>
                <a:spcPts val="600"/>
              </a:spcAft>
              <a:buFont typeface="Courier New" pitchFamily="49" charset="0"/>
              <a:buChar char="o"/>
            </a:pPr>
            <a:r>
              <a:rPr lang="en-CA" sz="2800" b="0" dirty="0"/>
              <a:t>The customer role in delivering service</a:t>
            </a:r>
          </a:p>
          <a:p>
            <a:pPr lvl="2">
              <a:spcAft>
                <a:spcPts val="600"/>
              </a:spcAft>
              <a:buFont typeface="Courier New" pitchFamily="49" charset="0"/>
              <a:buChar char="o"/>
            </a:pPr>
            <a:r>
              <a:rPr lang="en-CA" sz="2400" b="0" dirty="0"/>
              <a:t>The importance of customer-to-customer interactions</a:t>
            </a:r>
          </a:p>
          <a:p>
            <a:pPr lvl="2">
              <a:spcAft>
                <a:spcPts val="600"/>
              </a:spcAft>
              <a:buFont typeface="Courier New" pitchFamily="49" charset="0"/>
              <a:buChar char="o"/>
            </a:pPr>
            <a:r>
              <a:rPr lang="en-US" sz="2400" b="0" dirty="0"/>
              <a:t>Enhancing customer participation</a:t>
            </a:r>
          </a:p>
          <a:p>
            <a:pPr>
              <a:buFont typeface="Courier New" pitchFamily="49" charset="0"/>
              <a:buChar char="o"/>
            </a:pPr>
            <a:endParaRPr lang="en-CA" b="0" dirty="0"/>
          </a:p>
          <a:p>
            <a:pPr>
              <a:buFont typeface="Courier New" pitchFamily="49" charset="0"/>
              <a:buChar char="o"/>
            </a:pPr>
            <a:endParaRPr lang="en-CA" b="0" dirty="0"/>
          </a:p>
          <a:p>
            <a:pPr lvl="1">
              <a:buFont typeface="Courier New" pitchFamily="49" charset="0"/>
              <a:buChar char="o"/>
            </a:pPr>
            <a:endParaRPr lang="en-CA" b="0" dirty="0"/>
          </a:p>
          <a:p>
            <a:pPr lvl="1">
              <a:buFont typeface="Courier New" pitchFamily="49" charset="0"/>
              <a:buChar char="o"/>
            </a:pPr>
            <a:endParaRPr lang="en-US" b="0" dirty="0"/>
          </a:p>
          <a:p>
            <a:pPr lvl="1">
              <a:buFont typeface="Courier New" pitchFamily="49" charset="0"/>
              <a:buChar char="o"/>
            </a:pPr>
            <a:endParaRPr lang="en-CA" b="0" dirty="0"/>
          </a:p>
          <a:p>
            <a:pPr lvl="1">
              <a:buFont typeface="Courier New" pitchFamily="49" charset="0"/>
              <a:buChar char="o"/>
            </a:pPr>
            <a:endParaRPr lang="en-CA" b="0" dirty="0"/>
          </a:p>
          <a:p>
            <a:pPr lvl="1">
              <a:buFont typeface="Courier New" pitchFamily="49" charset="0"/>
              <a:buChar char="o"/>
            </a:pPr>
            <a:endParaRPr lang="en-CA" b="0" dirty="0"/>
          </a:p>
          <a:p>
            <a:pPr lvl="1">
              <a:buFont typeface="Courier New" pitchFamily="49" charset="0"/>
              <a:buChar char="o"/>
            </a:pPr>
            <a:endParaRPr lang="en-US" b="0" dirty="0"/>
          </a:p>
          <a:p>
            <a:pPr>
              <a:buFont typeface="Courier New" pitchFamily="49" charset="0"/>
              <a:buChar char="o"/>
            </a:pPr>
            <a:endParaRPr lang="en-US" b="0" dirty="0"/>
          </a:p>
        </p:txBody>
      </p:sp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" y="6248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784666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05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8220535" cy="609600"/>
          </a:xfrm>
        </p:spPr>
        <p:txBody>
          <a:bodyPr/>
          <a:lstStyle/>
          <a:p>
            <a:pPr algn="ctr"/>
            <a:r>
              <a:rPr lang="en-US" dirty="0"/>
              <a:t>‘At Your Service’ Spotlight: </a:t>
            </a:r>
            <a:br>
              <a:rPr lang="en-US" dirty="0"/>
            </a:br>
            <a:r>
              <a:rPr lang="en-CA" sz="2800" dirty="0"/>
              <a:t>Ten Travel in Tenerife</a:t>
            </a:r>
            <a:br>
              <a:rPr lang="en-CA" sz="2800" dirty="0"/>
            </a:b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990599" y="1371600"/>
            <a:ext cx="7915739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CA" sz="2000" i="1" dirty="0"/>
              <a:t>Wooing businesses and keeping travelers happy. </a:t>
            </a:r>
            <a:endParaRPr lang="en-US" i="1" dirty="0"/>
          </a:p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104899" y="1908326"/>
            <a:ext cx="8039101" cy="5247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0"/>
              </a:spcAft>
              <a:buFont typeface="Courier New" pitchFamily="49" charset="0"/>
              <a:buChar char="o"/>
            </a:pPr>
            <a:r>
              <a:rPr lang="en-US" dirty="0"/>
              <a:t>Business and incentive travel - high level of specialization </a:t>
            </a:r>
          </a:p>
          <a:p>
            <a:pPr marL="742950" lvl="1" indent="-285750"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/>
              <a:t>Positioned between tourism and business </a:t>
            </a:r>
          </a:p>
          <a:p>
            <a:pPr marL="742950" lvl="1" indent="-285750"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/>
              <a:t>Solving problems for customers</a:t>
            </a:r>
          </a:p>
          <a:p>
            <a:pPr marL="742950" lvl="1" indent="-285750"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/>
              <a:t>Maintaining service levels 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/>
              <a:t>Beyond usual tourist trips </a:t>
            </a:r>
          </a:p>
          <a:p>
            <a:pPr marL="285750" indent="-285750">
              <a:spcBef>
                <a:spcPts val="600"/>
              </a:spcBef>
              <a:buFont typeface="Courier New" pitchFamily="49" charset="0"/>
              <a:buChar char="o"/>
            </a:pPr>
            <a:r>
              <a:rPr lang="en-US" dirty="0"/>
              <a:t>Employing and retaining the ‘right people’</a:t>
            </a:r>
          </a:p>
          <a:p>
            <a:pPr marL="742950" lvl="1" indent="-285750"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/>
              <a:t>Dedicated local experts </a:t>
            </a:r>
          </a:p>
          <a:p>
            <a:pPr marL="285750" indent="-285750">
              <a:spcBef>
                <a:spcPts val="600"/>
              </a:spcBef>
              <a:buFont typeface="Courier New" pitchFamily="49" charset="0"/>
              <a:buChar char="o"/>
            </a:pPr>
            <a:r>
              <a:rPr lang="en-US" dirty="0"/>
              <a:t>Behind the scenes </a:t>
            </a:r>
          </a:p>
          <a:p>
            <a:pPr marL="742950" lvl="1" indent="-285750"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/>
              <a:t>Service negotiations, recovery</a:t>
            </a:r>
          </a:p>
          <a:p>
            <a:pPr marL="742950" lvl="1" indent="-285750"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/>
              <a:t>Detailed planning </a:t>
            </a:r>
          </a:p>
          <a:p>
            <a:pPr marL="742950" lvl="1" indent="-285750"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/>
              <a:t>Budget considerations</a:t>
            </a:r>
          </a:p>
          <a:p>
            <a:pPr marL="285750" indent="-285750"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/>
              <a:t>During the pandemic Ten Travel stayed in permanent contact with their valued clients; “Platforms such as Teams and Zoom have taken personal interaction to the next level and we have made good use of them” </a:t>
            </a:r>
          </a:p>
          <a:p>
            <a:pPr marL="742950" lvl="1" indent="-285750">
              <a:spcBef>
                <a:spcPts val="600"/>
              </a:spcBef>
              <a:buFont typeface="Arial" pitchFamily="34" charset="0"/>
              <a:buChar char="•"/>
            </a:pP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3446" y="2585434"/>
            <a:ext cx="3072890" cy="3034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244210"/>
      </p:ext>
    </p:extLst>
  </p:cSld>
  <p:clrMapOvr>
    <a:masterClrMapping/>
  </p:clrMapOvr>
  <p:transition spd="med"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8600"/>
            <a:ext cx="8305800" cy="609600"/>
          </a:xfrm>
        </p:spPr>
        <p:txBody>
          <a:bodyPr/>
          <a:lstStyle/>
          <a:p>
            <a:pPr algn="ctr"/>
            <a:r>
              <a:rPr lang="en-CA" dirty="0"/>
              <a:t> Employees’ role in delivering service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295400" y="1143000"/>
            <a:ext cx="7315200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en-US" sz="2000" dirty="0"/>
              <a:t>Service encounters first and foremost social encounters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en-US" sz="2000" dirty="0"/>
              <a:t>Interactive marketing occurs at the ‘moment of truth’</a:t>
            </a:r>
          </a:p>
          <a:p>
            <a:pPr marL="285750" indent="-285750">
              <a:spcBef>
                <a:spcPts val="600"/>
              </a:spcBef>
              <a:spcAft>
                <a:spcPts val="0"/>
              </a:spcAft>
              <a:buFont typeface="Courier New" pitchFamily="49" charset="0"/>
              <a:buChar char="o"/>
            </a:pPr>
            <a:r>
              <a:rPr lang="en-US" sz="2000" dirty="0"/>
              <a:t>Service quality judged over five dimensions: </a:t>
            </a:r>
          </a:p>
          <a:p>
            <a:pPr marL="974725" lvl="1" indent="-349250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2000" dirty="0"/>
              <a:t>Assurance</a:t>
            </a:r>
          </a:p>
          <a:p>
            <a:pPr marL="974725" lvl="1" indent="-349250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2000" dirty="0"/>
              <a:t>Empathy</a:t>
            </a:r>
          </a:p>
          <a:p>
            <a:pPr marL="974725" lvl="1" indent="-349250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2000" dirty="0"/>
              <a:t>Reliability</a:t>
            </a:r>
          </a:p>
          <a:p>
            <a:pPr marL="974725" lvl="1" indent="-349250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2000" dirty="0"/>
              <a:t>Responsiveness</a:t>
            </a:r>
          </a:p>
          <a:p>
            <a:pPr marL="974725" lvl="1" indent="-3492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dirty="0"/>
              <a:t>Tangibles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en-US" sz="2000" dirty="0"/>
              <a:t>‘Emotional labor’</a:t>
            </a:r>
          </a:p>
          <a:p>
            <a:pPr marL="974725" lvl="2" indent="-34925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dirty="0"/>
              <a:t>Engage strangers</a:t>
            </a:r>
          </a:p>
          <a:p>
            <a:pPr marL="974725" lvl="2" indent="-34925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dirty="0"/>
              <a:t>Suppress real feelings</a:t>
            </a:r>
          </a:p>
          <a:p>
            <a:pPr marL="974725" lvl="2" indent="-34925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dirty="0"/>
              <a:t>Cope with emotional stress</a:t>
            </a:r>
          </a:p>
          <a:p>
            <a:pPr marL="742950" lvl="1" indent="-285750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</a:pPr>
            <a:endParaRPr lang="en-US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37BB121-F43A-3842-EC3A-9A437D6469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0200" y="2819400"/>
            <a:ext cx="3092450" cy="264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456161"/>
      </p:ext>
    </p:extLst>
  </p:cSld>
  <p:clrMapOvr>
    <a:masterClrMapping/>
  </p:clrMapOvr>
  <p:transition spd="med"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31520" y="304800"/>
            <a:ext cx="8382000" cy="609600"/>
          </a:xfrm>
        </p:spPr>
        <p:txBody>
          <a:bodyPr/>
          <a:lstStyle/>
          <a:p>
            <a:pPr algn="ctr"/>
            <a:r>
              <a:rPr lang="en-CA" dirty="0"/>
              <a:t>15 service techniques </a:t>
            </a:r>
            <a:br>
              <a:rPr lang="en-CA" dirty="0"/>
            </a:br>
            <a:r>
              <a:rPr lang="en-CA" dirty="0"/>
              <a:t>at ‘the moment of truth’</a:t>
            </a:r>
            <a:endParaRPr lang="en-US" sz="2800" dirty="0"/>
          </a:p>
        </p:txBody>
      </p:sp>
      <p:sp>
        <p:nvSpPr>
          <p:cNvPr id="3" name="Rectangle 2"/>
          <p:cNvSpPr/>
          <p:nvPr/>
        </p:nvSpPr>
        <p:spPr>
          <a:xfrm>
            <a:off x="960119" y="6479977"/>
            <a:ext cx="273825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1200" b="1" dirty="0"/>
              <a:t>Table 5.1 (based on </a:t>
            </a:r>
            <a:r>
              <a:rPr lang="en-CA" sz="1200" b="1" dirty="0" err="1"/>
              <a:t>Timm</a:t>
            </a:r>
            <a:r>
              <a:rPr lang="en-CA" sz="1200" b="1" dirty="0"/>
              <a:t>, 2008)</a:t>
            </a:r>
            <a:endParaRPr lang="en-US" sz="1200" b="1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1972887"/>
              </p:ext>
            </p:extLst>
          </p:nvPr>
        </p:nvGraphicFramePr>
        <p:xfrm>
          <a:off x="975358" y="1295400"/>
          <a:ext cx="8016241" cy="5105408"/>
        </p:xfrm>
        <a:graphic>
          <a:graphicData uri="http://schemas.openxmlformats.org/drawingml/2006/table">
            <a:tbl>
              <a:tblPr firstRow="1" firstCol="1" bandRow="1"/>
              <a:tblGrid>
                <a:gridCol w="27360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801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1908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CA" sz="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CUSTOMER SERVICE TECHNIQUE</a:t>
                      </a:r>
                      <a:endParaRPr lang="en-US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27" marR="498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CA" sz="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DESCRIPTION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27" marR="498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908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CA" sz="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1) Promptly greet all customers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27" marR="498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CA" sz="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Nobody likes to be ignored, made to wait. Greet the customer like a guest in your own home</a:t>
                      </a:r>
                      <a:endParaRPr lang="en-US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27" marR="498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908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CA" sz="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2) Use appropriate icebreakers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27" marR="498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CA" sz="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Break the ice with safe conversation starters, build rapport based on common interests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27" marR="498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908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CA" sz="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3) Compliment freely and sincerely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27" marR="498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CA" sz="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Customers love to be complimented – even if they know it may not be truly genuine. 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27" marR="498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908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CA" sz="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4) Call customers by their name (if known)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27" marR="498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CA" sz="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People love nothing more than the sound of their own name..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27" marR="498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908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CA" sz="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5) Make and maintain eye contact with customers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27" marR="498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CA" sz="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Eye contact creates a bond between you and your customer.  You are creating ‘Involvement.’ 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27" marR="498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908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CA" sz="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6) Ask for feedback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27" marR="498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CA" sz="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You want to know as soon as possible if there are any problems in the service delivery.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27" marR="498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908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CA" sz="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7) Listen carefully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27" marR="498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CA" sz="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Use appropriate nonverbal signals and  receptive language; listen to what the speaker is saying.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27" marR="498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908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CA" sz="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8) Use effective service vocabulary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27" marR="498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CA" sz="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Use positive phrases and words that build customer rapport and loyalty.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27" marR="498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908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CA" sz="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9) Smile freely and often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27" marR="498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CA" sz="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Customers often indicate that they feel valued when they receive a smile. 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27" marR="498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908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CA" sz="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10) Appropriately touch customers when possible 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27" marR="498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CA" sz="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Physical touch is a powerful form of communication. </a:t>
                      </a:r>
                      <a:endParaRPr lang="en-US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27" marR="498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1908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CA" sz="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11) Enjoy people and their diversity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27" marR="498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CA" sz="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Avoid the tendency to judge; accept diversity for the quality it brings to our lives.!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27" marR="498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1908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CA" sz="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12) Have a good attitude about your job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27" marR="498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CA" sz="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You will benefit from having a positive attitude about life. 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27" marR="498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1908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CA" sz="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13) Keep your workplace clean and attractive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27" marR="498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CA" sz="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It is important to create a strong first impression by keeping the workplace attractive to the eye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27" marR="498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1908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CA" sz="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14) Dress and groom yourself appropriately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27" marR="498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CA" sz="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Determine what level of professionalism you want to convey and dress appropriately</a:t>
                      </a:r>
                      <a:endParaRPr lang="en-US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27" marR="498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1908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CA" sz="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15) Maintain a good body posture</a:t>
                      </a:r>
                      <a:endParaRPr lang="en-US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27" marR="498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CA" sz="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Posture involves the way you position your body. You should appear attentive and ready to assist.</a:t>
                      </a:r>
                      <a:endParaRPr lang="en-US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27" marR="498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32491305"/>
      </p:ext>
    </p:extLst>
  </p:cSld>
  <p:clrMapOvr>
    <a:masterClrMapping/>
  </p:clrMapOvr>
  <p:transition spd="med"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8600"/>
            <a:ext cx="8305800" cy="609600"/>
          </a:xfrm>
        </p:spPr>
        <p:txBody>
          <a:bodyPr/>
          <a:lstStyle/>
          <a:p>
            <a:pPr algn="ctr"/>
            <a:r>
              <a:rPr lang="en-CA" dirty="0"/>
              <a:t> Customer service training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219200" y="1219200"/>
            <a:ext cx="7467600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dirty="0"/>
              <a:t> </a:t>
            </a:r>
            <a:r>
              <a:rPr lang="en-CA" i="1" dirty="0"/>
              <a:t>‘We are ladies and gentlemen serving ladies and gentlemen.’</a:t>
            </a:r>
            <a:r>
              <a:rPr lang="en-CA" b="1" dirty="0"/>
              <a:t> </a:t>
            </a:r>
          </a:p>
          <a:p>
            <a:pPr algn="ctr"/>
            <a:r>
              <a:rPr lang="en-CA" dirty="0"/>
              <a:t>- Ritz Carlton company credo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endParaRPr lang="pt-PT" dirty="0"/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en-CA" dirty="0"/>
              <a:t>Service oriented firms reluctant to invest in training   </a:t>
            </a:r>
            <a:endParaRPr lang="en-US" dirty="0"/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en-CA" dirty="0"/>
              <a:t>Small firms wary of time, finances, resource investments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en-CA" dirty="0"/>
              <a:t>Strong correlation between training, employee retention </a:t>
            </a:r>
            <a:endParaRPr lang="en-US" dirty="0"/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en-CA" dirty="0"/>
              <a:t>Requires more than a single program or class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CA" dirty="0"/>
              <a:t>Initial and ongoing (e.g. Disney &amp; Singapore Airlines))</a:t>
            </a:r>
            <a:endParaRPr lang="en-US" dirty="0"/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en-CA" dirty="0"/>
              <a:t>Service providers may look externally for training</a:t>
            </a:r>
            <a:endParaRPr lang="en-US" dirty="0"/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en-CA" dirty="0"/>
              <a:t>Should include how to serve ethnically and socially diverse customers (</a:t>
            </a:r>
            <a:r>
              <a:rPr lang="en-CA" dirty="0" err="1"/>
              <a:t>eg</a:t>
            </a:r>
            <a:r>
              <a:rPr lang="en-CA" dirty="0"/>
              <a:t>. customers with disabilities)</a:t>
            </a:r>
            <a:endParaRPr lang="en-US" dirty="0"/>
          </a:p>
          <a:p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28111337"/>
      </p:ext>
    </p:extLst>
  </p:cSld>
  <p:clrMapOvr>
    <a:masterClrMapping/>
  </p:clrMapOvr>
  <p:transition spd="med"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04800"/>
            <a:ext cx="8305800" cy="609600"/>
          </a:xfrm>
        </p:spPr>
        <p:txBody>
          <a:bodyPr/>
          <a:lstStyle/>
          <a:p>
            <a:pPr algn="ctr"/>
            <a:r>
              <a:rPr lang="en-US" sz="3600" dirty="0"/>
              <a:t>Snapshot: Customer service training at the Ivy Collection</a:t>
            </a:r>
            <a:br>
              <a:rPr lang="en-US" sz="2400" dirty="0"/>
            </a:b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914400" y="1295400"/>
            <a:ext cx="8001000" cy="5093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en-GB" sz="18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The Ivy Collection is a group of over 40 upmarket brasseries and </a:t>
            </a:r>
            <a:r>
              <a:rPr lang="en-GB" sz="18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neighborhood</a:t>
            </a:r>
            <a:r>
              <a:rPr lang="en-GB" sz="18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cafés across the UK. All the restaurants follow a formula, but a stylish one. The location of the restaurants has always been a priority.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en-GB" sz="18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The Ivy Collection takes customer service training very seriously, investing a considerable amount of time and money in training staff.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en-GB" sz="18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Growth itself also presents staffing challenges. </a:t>
            </a:r>
            <a:r>
              <a:rPr lang="en-GB" sz="1800" i="1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“It's getting tougher to find the right people as we grow.” </a:t>
            </a:r>
            <a:endParaRPr lang="en-GB" i="1" kern="100" dirty="0"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en-GB" sz="18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The Ivy Collection will also partner with suppliers to train staff. For example, they work closely with Bibendum Wine to offer specialised drinks and wine training and education. </a:t>
            </a:r>
            <a:endParaRPr lang="en-GB" sz="18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endParaRPr lang="en-US" dirty="0"/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8" name="Picture 7" descr="A restaurant with tables and chairs&#10;&#10;Description automatically generated">
            <a:extLst>
              <a:ext uri="{FF2B5EF4-FFF2-40B4-BE49-F238E27FC236}">
                <a16:creationId xmlns:a16="http://schemas.microsoft.com/office/drawing/2014/main" id="{626D56AA-950F-29B3-417C-FDF5F62F59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069" y="4648200"/>
            <a:ext cx="5106062" cy="2076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609356"/>
      </p:ext>
    </p:extLst>
  </p:cSld>
  <p:clrMapOvr>
    <a:masterClrMapping/>
  </p:clrMapOvr>
  <p:transition spd="med"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81000"/>
            <a:ext cx="8305800" cy="609600"/>
          </a:xfrm>
        </p:spPr>
        <p:txBody>
          <a:bodyPr/>
          <a:lstStyle/>
          <a:p>
            <a:pPr algn="ctr"/>
            <a:r>
              <a:rPr lang="en-CA" dirty="0"/>
              <a:t> Customer role in delivering service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066800" y="1219200"/>
            <a:ext cx="7701116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en-CA" sz="2000" dirty="0"/>
              <a:t>Customer participation in service delivery and co-creation</a:t>
            </a:r>
            <a:endParaRPr lang="en-US" sz="2000" dirty="0"/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it-IT" sz="2000" dirty="0"/>
              <a:t>Employees (actors), consumers (audience) interact in servicescape (service setting)</a:t>
            </a:r>
            <a:endParaRPr lang="en-US" sz="2000" dirty="0"/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it-IT" sz="2000" dirty="0"/>
              <a:t> Customers can play three major roles in service delivery </a:t>
            </a:r>
            <a:endParaRPr lang="en-US" sz="2000" dirty="0"/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CA" sz="2000" dirty="0"/>
              <a:t>Productive resources </a:t>
            </a:r>
            <a:endParaRPr lang="en-US" sz="2000" dirty="0"/>
          </a:p>
          <a:p>
            <a:pPr marL="1257300" lvl="2" indent="-342900">
              <a:spcBef>
                <a:spcPts val="600"/>
              </a:spcBef>
              <a:spcAft>
                <a:spcPts val="600"/>
              </a:spcAft>
              <a:buFont typeface="Calibri" pitchFamily="34" charset="0"/>
              <a:buChar char="⁻"/>
            </a:pPr>
            <a:r>
              <a:rPr lang="en-CA" sz="2000" dirty="0"/>
              <a:t>Customers as ‘partial employees’ </a:t>
            </a:r>
            <a:endParaRPr lang="en-US" sz="2000" dirty="0"/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CA" sz="2000" dirty="0"/>
              <a:t>Contribute to personal satisfaction</a:t>
            </a:r>
          </a:p>
          <a:p>
            <a:pPr marL="1257300" lvl="2" indent="-342900">
              <a:spcBef>
                <a:spcPts val="600"/>
              </a:spcBef>
              <a:spcAft>
                <a:spcPts val="600"/>
              </a:spcAft>
              <a:buFont typeface="Calibri" pitchFamily="34" charset="0"/>
              <a:buChar char="⁻"/>
            </a:pPr>
            <a:r>
              <a:rPr lang="en-CA" sz="2000" dirty="0"/>
              <a:t>Service outcome dependent on customer participation</a:t>
            </a:r>
            <a:endParaRPr lang="en-US" sz="2000" dirty="0"/>
          </a:p>
          <a:p>
            <a:pPr marL="1257300" lvl="2" indent="-342900">
              <a:spcBef>
                <a:spcPts val="600"/>
              </a:spcBef>
              <a:spcAft>
                <a:spcPts val="600"/>
              </a:spcAft>
              <a:buFont typeface="Calibri" pitchFamily="34" charset="0"/>
              <a:buChar char="⁻"/>
            </a:pPr>
            <a:r>
              <a:rPr lang="en-CA" sz="2000" dirty="0"/>
              <a:t>Customers contribute to quality service delivery </a:t>
            </a:r>
            <a:endParaRPr lang="en-US" sz="2000" dirty="0"/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CA" sz="2000" dirty="0"/>
              <a:t>Potential competitors </a:t>
            </a:r>
          </a:p>
          <a:p>
            <a:pPr marL="1257300" lvl="2" indent="-342900">
              <a:spcBef>
                <a:spcPts val="600"/>
              </a:spcBef>
              <a:spcAft>
                <a:spcPts val="600"/>
              </a:spcAft>
              <a:buFont typeface="Calibri" pitchFamily="34" charset="0"/>
              <a:buChar char="⁻"/>
            </a:pPr>
            <a:r>
              <a:rPr lang="en-CA" sz="2000" dirty="0"/>
              <a:t>Internal or external exchange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093856988"/>
      </p:ext>
    </p:extLst>
  </p:cSld>
  <p:clrMapOvr>
    <a:masterClrMapping/>
  </p:clrMapOvr>
  <p:transition spd="med"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8600"/>
            <a:ext cx="8305800" cy="609600"/>
          </a:xfrm>
        </p:spPr>
        <p:txBody>
          <a:bodyPr/>
          <a:lstStyle/>
          <a:p>
            <a:pPr algn="ctr"/>
            <a:r>
              <a:rPr lang="en-CA" dirty="0"/>
              <a:t> </a:t>
            </a:r>
            <a:r>
              <a:rPr lang="x-none"/>
              <a:t>Customer-to-customer interactions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295400" y="1295400"/>
            <a:ext cx="701040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en-US" sz="2000" dirty="0"/>
              <a:t>Service consumption in the presence of other customers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en-US" sz="2000" dirty="0"/>
              <a:t>Interactions impact consumption experiences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en-US" sz="2000" dirty="0"/>
              <a:t>Important to both consumers and companies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en-US" sz="2000" dirty="0"/>
              <a:t>C2C interactions successfully fostered e.g. Harley Davidson, Jeep, Apple, Saturn </a:t>
            </a:r>
          </a:p>
          <a:p>
            <a:pPr marL="285750" indent="-285750">
              <a:spcBef>
                <a:spcPts val="600"/>
              </a:spcBef>
              <a:spcAft>
                <a:spcPts val="0"/>
              </a:spcAft>
              <a:buFont typeface="Courier New" pitchFamily="49" charset="0"/>
              <a:buChar char="o"/>
            </a:pPr>
            <a:r>
              <a:rPr lang="en-US" sz="2000" dirty="0"/>
              <a:t>Enhance quality of life through social interactions </a:t>
            </a:r>
          </a:p>
          <a:p>
            <a:pPr marL="800100" lvl="1" indent="-342900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2000" dirty="0"/>
              <a:t> ‘Third spaces’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en-US" sz="2000" dirty="0"/>
              <a:t>Managerial involvement in facilitating C2C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en-US" sz="2000" dirty="0"/>
              <a:t>Relationship between consumer interactions and satisfaction outcomes</a:t>
            </a:r>
          </a:p>
        </p:txBody>
      </p:sp>
    </p:spTree>
    <p:extLst>
      <p:ext uri="{BB962C8B-B14F-4D97-AF65-F5344CB8AC3E}">
        <p14:creationId xmlns:p14="http://schemas.microsoft.com/office/powerpoint/2010/main" val="870979501"/>
      </p:ext>
    </p:extLst>
  </p:cSld>
  <p:clrMapOvr>
    <a:masterClrMapping/>
  </p:clrMapOvr>
  <p:transition spd="med">
    <p:fade thruBlk="1"/>
  </p:transition>
</p:sld>
</file>

<file path=ppt/theme/theme1.xml><?xml version="1.0" encoding="utf-8"?>
<a:theme xmlns:a="http://schemas.openxmlformats.org/drawingml/2006/main" name="Berrylishious design template">
  <a:themeElements>
    <a:clrScheme name="Office Theme 4">
      <a:dk1>
        <a:srgbClr val="000000"/>
      </a:dk1>
      <a:lt1>
        <a:srgbClr val="DEF6F1"/>
      </a:lt1>
      <a:dk2>
        <a:srgbClr val="000000"/>
      </a:dk2>
      <a:lt2>
        <a:srgbClr val="969696"/>
      </a:lt2>
      <a:accent1>
        <a:srgbClr val="FFFFFF"/>
      </a:accent1>
      <a:accent2>
        <a:srgbClr val="8DC6FF"/>
      </a:accent2>
      <a:accent3>
        <a:srgbClr val="ECFAF7"/>
      </a:accent3>
      <a:accent4>
        <a:srgbClr val="000000"/>
      </a:accent4>
      <a:accent5>
        <a:srgbClr val="FFFFFF"/>
      </a:accent5>
      <a:accent6>
        <a:srgbClr val="7FB3E7"/>
      </a:accent6>
      <a:hlink>
        <a:srgbClr val="0066CC"/>
      </a:hlink>
      <a:folHlink>
        <a:srgbClr val="00A800"/>
      </a:folHlink>
    </a:clrScheme>
    <a:fontScheme name="Office Them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Berrylishious design template</Template>
  <TotalTime>2984</TotalTime>
  <Words>1049</Words>
  <Application>Microsoft Macintosh PowerPoint</Application>
  <PresentationFormat>On-screen Show (4:3)</PresentationFormat>
  <Paragraphs>133</Paragraphs>
  <Slides>12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Courier New</vt:lpstr>
      <vt:lpstr>Tahoma</vt:lpstr>
      <vt:lpstr>Times New Roman</vt:lpstr>
      <vt:lpstr>Berrylishious design template</vt:lpstr>
      <vt:lpstr>Chapter 5 Managing service encounters </vt:lpstr>
      <vt:lpstr>Topics covered</vt:lpstr>
      <vt:lpstr>‘At Your Service’ Spotlight:  Ten Travel in Tenerife </vt:lpstr>
      <vt:lpstr> Employees’ role in delivering service</vt:lpstr>
      <vt:lpstr>15 service techniques  at ‘the moment of truth’</vt:lpstr>
      <vt:lpstr> Customer service training</vt:lpstr>
      <vt:lpstr>Snapshot: Customer service training at the Ivy Collection </vt:lpstr>
      <vt:lpstr> Customer role in delivering service</vt:lpstr>
      <vt:lpstr> Customer-to-customer interactions</vt:lpstr>
      <vt:lpstr>C2C Interaction Studies</vt:lpstr>
      <vt:lpstr>Strategies for enhancing  customer participation </vt:lpstr>
      <vt:lpstr>Case Study: Hotels getting social to compete with the sharing economy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Karen</dc:creator>
  <cp:lastModifiedBy>Hudson, Simon</cp:lastModifiedBy>
  <cp:revision>384</cp:revision>
  <cp:lastPrinted>1601-01-01T00:00:00Z</cp:lastPrinted>
  <dcterms:created xsi:type="dcterms:W3CDTF">2012-10-22T00:42:01Z</dcterms:created>
  <dcterms:modified xsi:type="dcterms:W3CDTF">2025-02-11T23:52:38Z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TC010900171033</vt:lpwstr>
  </property>
</Properties>
</file>